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7/19/2022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7/19/2022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7/19/2022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7/19/2022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7/19/2022</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hindisahityadarpan.in/2018/06/ksetra-ksetrajnayvibhagyog-bhagwat-geeta-chapter-13.html"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hindisahityadarpan.in/2018/06/ksetra-ksetrajnayvibhagyog-bhagwat-geeta-chapter-13.html"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hindisahityadarpan.in/2018/07/purushottamyog-bhagwat-geeta-chapter-15.html"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86466" y="737568"/>
            <a:ext cx="8975596" cy="1885900"/>
          </a:xfrm>
        </p:spPr>
        <p:txBody>
          <a:bodyPr>
            <a:normAutofit fontScale="90000"/>
          </a:bodyPr>
          <a:lstStyle/>
          <a:p>
            <a:r>
              <a:rPr lang="en-US" sz="4900" b="1" dirty="0" smtClean="0"/>
              <a:t>		</a:t>
            </a:r>
            <a:r>
              <a:rPr lang="hi-IN" sz="4900" b="1" dirty="0" smtClean="0"/>
              <a:t>श्रीमद्‍भगवद्‍गीता</a:t>
            </a:r>
            <a:r>
              <a:rPr lang="hi-IN" dirty="0"/>
              <a:t/>
            </a:r>
            <a:br>
              <a:rPr lang="hi-IN" dirty="0"/>
            </a:br>
            <a:r>
              <a:rPr lang="en-US" dirty="0" smtClean="0"/>
              <a:t>		</a:t>
            </a:r>
            <a:r>
              <a:rPr lang="hi-IN" sz="4000" dirty="0" smtClean="0"/>
              <a:t>अथ </a:t>
            </a:r>
            <a:r>
              <a:rPr lang="hi-IN" sz="4000" dirty="0"/>
              <a:t>त्रयोदशो</a:t>
            </a:r>
            <a:r>
              <a:rPr lang="en-IN" sz="4000" dirty="0"/>
              <a:t>s</a:t>
            </a:r>
            <a:r>
              <a:rPr lang="hi-IN" sz="4000" dirty="0"/>
              <a:t>ध्याय: </a:t>
            </a:r>
            <a:br>
              <a:rPr lang="hi-IN" sz="4000" dirty="0"/>
            </a:br>
            <a:endParaRPr lang="en-IN" sz="4000" dirty="0"/>
          </a:p>
        </p:txBody>
      </p:sp>
      <p:sp>
        <p:nvSpPr>
          <p:cNvPr id="3" name="Subtitle 2"/>
          <p:cNvSpPr>
            <a:spLocks noGrp="1"/>
          </p:cNvSpPr>
          <p:nvPr>
            <p:ph type="subTitle" idx="1"/>
          </p:nvPr>
        </p:nvSpPr>
        <p:spPr>
          <a:xfrm>
            <a:off x="1721709" y="2108886"/>
            <a:ext cx="7883612" cy="3679447"/>
          </a:xfrm>
        </p:spPr>
        <p:txBody>
          <a:bodyPr>
            <a:normAutofit fontScale="92500" lnSpcReduction="10000"/>
          </a:bodyPr>
          <a:lstStyle/>
          <a:p>
            <a:r>
              <a:rPr lang="en-US" dirty="0" smtClean="0">
                <a:solidFill>
                  <a:srgbClr val="FF0000"/>
                </a:solidFill>
                <a:hlinkClick r:id="rId2"/>
              </a:rPr>
              <a:t>(</a:t>
            </a:r>
            <a:r>
              <a:rPr lang="en-US" sz="2000" dirty="0" smtClean="0">
                <a:solidFill>
                  <a:srgbClr val="FF0000"/>
                </a:solidFill>
                <a:hlinkClick r:id="rId2"/>
              </a:rPr>
              <a:t>1-2)</a:t>
            </a:r>
          </a:p>
          <a:p>
            <a:r>
              <a:rPr lang="hi-IN" sz="2000" b="1" u="sng" dirty="0" smtClean="0">
                <a:hlinkClick r:id="rId2"/>
              </a:rPr>
              <a:t>ज्ञानसहित </a:t>
            </a:r>
            <a:r>
              <a:rPr lang="hi-IN" sz="2000" b="1" u="sng" dirty="0">
                <a:hlinkClick r:id="rId2"/>
              </a:rPr>
              <a:t>क्षेत्र-क्षेत्रज्ञ का विषय</a:t>
            </a:r>
            <a:endParaRPr lang="hi-IN" sz="2000" b="1" dirty="0"/>
          </a:p>
          <a:p>
            <a:endParaRPr lang="en-US" dirty="0" smtClean="0"/>
          </a:p>
          <a:p>
            <a:r>
              <a:rPr lang="hi-IN" sz="2000" dirty="0" smtClean="0"/>
              <a:t>अर्जुन उवाच</a:t>
            </a:r>
            <a:endParaRPr lang="en-US" sz="2000" dirty="0" smtClean="0"/>
          </a:p>
          <a:p>
            <a:endParaRPr lang="hi-IN" sz="2000" dirty="0"/>
          </a:p>
          <a:p>
            <a:r>
              <a:rPr lang="hi-IN" sz="2000" dirty="0"/>
              <a:t>प्रकृतिं पुरुषं चैव क्षेत्रं क्षेत्रज्ञमेव च ।</a:t>
            </a:r>
          </a:p>
          <a:p>
            <a:r>
              <a:rPr lang="hi-IN" sz="2000" dirty="0"/>
              <a:t>एतद्वेदितुमिच्छामि ज्ञानं ज्ञेयं च केशव </a:t>
            </a:r>
            <a:r>
              <a:rPr lang="as-IN" sz="2000" dirty="0" smtClean="0"/>
              <a:t>৷৷13.1৷৷</a:t>
            </a:r>
            <a:endParaRPr lang="en-US" sz="2000" dirty="0" smtClean="0"/>
          </a:p>
          <a:p>
            <a:endParaRPr lang="as-IN" dirty="0"/>
          </a:p>
          <a:p>
            <a:r>
              <a:rPr lang="hi-IN" sz="2000" dirty="0"/>
              <a:t>भावार्थ : अर्जुन ने पूछा - हे केशव! मैं आपसे प्रकृति एवं पुरुष, क्षेत्र एवं क्षेत्रज्ञ और ज्ञान एवं ज्ञान के लक्ष्य के विषय में जानना चाहता हूँ॥13.1॥</a:t>
            </a:r>
            <a:endParaRPr lang="en-IN" sz="2000" dirty="0"/>
          </a:p>
        </p:txBody>
      </p:sp>
    </p:spTree>
    <p:extLst>
      <p:ext uri="{BB962C8B-B14F-4D97-AF65-F5344CB8AC3E}">
        <p14:creationId xmlns:p14="http://schemas.microsoft.com/office/powerpoint/2010/main" val="5456198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2587218" y="2158313"/>
            <a:ext cx="8377344" cy="3777622"/>
          </a:xfrm>
        </p:spPr>
        <p:txBody>
          <a:bodyPr/>
          <a:lstStyle/>
          <a:p>
            <a:pPr marL="0" indent="0">
              <a:buNone/>
            </a:pPr>
            <a:r>
              <a:rPr lang="hi-IN" sz="2000" dirty="0" smtClean="0"/>
              <a:t>श्रीभगवानुवाच</a:t>
            </a:r>
            <a:endParaRPr lang="hi-IN" sz="2000" dirty="0"/>
          </a:p>
          <a:p>
            <a:pPr marL="0" indent="0">
              <a:buNone/>
            </a:pPr>
            <a:r>
              <a:rPr lang="en-US" sz="2000" dirty="0" smtClean="0"/>
              <a:t>		</a:t>
            </a:r>
            <a:r>
              <a:rPr lang="hi-IN" sz="2000" dirty="0" smtClean="0"/>
              <a:t>इदं </a:t>
            </a:r>
            <a:r>
              <a:rPr lang="hi-IN" sz="2000" dirty="0"/>
              <a:t>शरीरं कौन्तेय क्षेत्रमित्यभिधीयते।</a:t>
            </a:r>
          </a:p>
          <a:p>
            <a:pPr marL="0" indent="0">
              <a:buNone/>
            </a:pPr>
            <a:r>
              <a:rPr lang="en-US" sz="2000" dirty="0" smtClean="0"/>
              <a:t>		</a:t>
            </a:r>
            <a:r>
              <a:rPr lang="hi-IN" sz="2000" dirty="0" smtClean="0"/>
              <a:t>एतद्यो </a:t>
            </a:r>
            <a:r>
              <a:rPr lang="hi-IN" sz="2000" dirty="0"/>
              <a:t>वेत्ति तं प्राहुः क्षेत्रज्ञ इति तद्विदः</a:t>
            </a:r>
            <a:r>
              <a:rPr lang="hi-IN" sz="2000" dirty="0" smtClean="0"/>
              <a:t>॥</a:t>
            </a:r>
            <a:endParaRPr lang="en-US" sz="2000" dirty="0" smtClean="0"/>
          </a:p>
          <a:p>
            <a:pPr marL="0" indent="0">
              <a:buNone/>
            </a:pPr>
            <a:endParaRPr lang="hi-IN" sz="2000" dirty="0"/>
          </a:p>
          <a:p>
            <a:pPr algn="just"/>
            <a:r>
              <a:rPr lang="hi-IN" sz="2000" dirty="0"/>
              <a:t>भावार्थ : श्री भगवान बोले- हे अर्जुन! यह शरीर 'क्षेत्र' (जैसे खेत में बोए हुए बीजों का उनके अनुरूप फल समय पर प्रकट होता है, वैसे ही इसमें बोए हुए कर्मों के संस्कार रूप बीजों का फल समय पर प्रकट होता है, इसलिए इसका नाम 'क्षेत्र' ऐसा कहा है) इस नाम से कहा जाता है और इसको जो जानता है, उसको 'क्षेत्रज्ञ' इस नाम से उनके तत्व को जानने वाले ज्ञानीजन कहते हैं॥13.2॥</a:t>
            </a:r>
            <a:endParaRPr lang="en-IN" sz="2000" dirty="0"/>
          </a:p>
        </p:txBody>
      </p:sp>
    </p:spTree>
    <p:extLst>
      <p:ext uri="{BB962C8B-B14F-4D97-AF65-F5344CB8AC3E}">
        <p14:creationId xmlns:p14="http://schemas.microsoft.com/office/powerpoint/2010/main" val="508601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(5-6)</a:t>
            </a:r>
            <a:endParaRPr lang="en-IN" dirty="0"/>
          </a:p>
        </p:txBody>
      </p:sp>
      <p:sp>
        <p:nvSpPr>
          <p:cNvPr id="3" name="Content Placeholder 2"/>
          <p:cNvSpPr>
            <a:spLocks noGrp="1"/>
          </p:cNvSpPr>
          <p:nvPr>
            <p:ph idx="1"/>
          </p:nvPr>
        </p:nvSpPr>
        <p:spPr>
          <a:xfrm>
            <a:off x="2306596" y="1482811"/>
            <a:ext cx="7908324" cy="4428411"/>
          </a:xfrm>
        </p:spPr>
        <p:txBody>
          <a:bodyPr/>
          <a:lstStyle/>
          <a:p>
            <a:pPr marL="0" indent="0">
              <a:buNone/>
            </a:pPr>
            <a:r>
              <a:rPr lang="en-US" dirty="0" smtClean="0"/>
              <a:t>		</a:t>
            </a:r>
            <a:r>
              <a:rPr lang="hi-IN" sz="2000" dirty="0" smtClean="0"/>
              <a:t>ऋषिभिर्बहुधा </a:t>
            </a:r>
            <a:r>
              <a:rPr lang="hi-IN" sz="2000" dirty="0"/>
              <a:t>गीतं छन्दोभिर्विविधैः पृथक्‌ ।</a:t>
            </a:r>
          </a:p>
          <a:p>
            <a:pPr marL="0" indent="0">
              <a:buNone/>
            </a:pPr>
            <a:r>
              <a:rPr lang="en-US" sz="2000" dirty="0" smtClean="0"/>
              <a:t>		</a:t>
            </a:r>
            <a:r>
              <a:rPr lang="hi-IN" sz="2000" dirty="0" smtClean="0"/>
              <a:t>ब्रह्मसूत्रपदैश्चैव </a:t>
            </a:r>
            <a:r>
              <a:rPr lang="hi-IN" sz="2000" dirty="0"/>
              <a:t>हेतुमद्भिर्विनिश्चितैः </a:t>
            </a:r>
            <a:r>
              <a:rPr lang="hi-IN" sz="2000" dirty="0" smtClean="0"/>
              <a:t>॥</a:t>
            </a:r>
            <a:endParaRPr lang="en-US" sz="2000" dirty="0" smtClean="0"/>
          </a:p>
          <a:p>
            <a:pPr marL="0" indent="0">
              <a:buNone/>
            </a:pPr>
            <a:endParaRPr lang="en-US" sz="2000" dirty="0" smtClean="0"/>
          </a:p>
          <a:p>
            <a:pPr marL="0" indent="0">
              <a:buNone/>
            </a:pPr>
            <a:r>
              <a:rPr lang="hi-IN" sz="2000" dirty="0"/>
              <a:t>भावार्थ : यह क्षेत्र और क्षेत्रज्ञ का तत्व ऋषियों द्वारा बहुत प्रकार से कहा गया है और विविध वेदमन्त्रों द्वारा भी विभागपूर्वक कहा गया है तथा भलीभाँति निश्चय किए हुए युक्तियुक्त ब्रह्मसूत्र के पदों द्वारा भी कहा गया है</a:t>
            </a:r>
            <a:r>
              <a:rPr lang="as-IN" sz="2000" dirty="0"/>
              <a:t>৷৷13.5৷৷</a:t>
            </a:r>
            <a:endParaRPr lang="hi-IN" sz="2000" dirty="0"/>
          </a:p>
          <a:p>
            <a:endParaRPr lang="en-IN" sz="2000" dirty="0"/>
          </a:p>
        </p:txBody>
      </p:sp>
    </p:spTree>
    <p:extLst>
      <p:ext uri="{BB962C8B-B14F-4D97-AF65-F5344CB8AC3E}">
        <p14:creationId xmlns:p14="http://schemas.microsoft.com/office/powerpoint/2010/main" val="9596791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2589212" y="2133600"/>
            <a:ext cx="7386810" cy="3777622"/>
          </a:xfrm>
        </p:spPr>
        <p:txBody>
          <a:bodyPr/>
          <a:lstStyle/>
          <a:p>
            <a:pPr marL="0" indent="0">
              <a:buNone/>
            </a:pPr>
            <a:r>
              <a:rPr lang="en-US" dirty="0" smtClean="0"/>
              <a:t>		</a:t>
            </a:r>
            <a:r>
              <a:rPr lang="hi-IN" sz="2000" dirty="0" smtClean="0"/>
              <a:t>महाभूतान्यहङ्‍कारो </a:t>
            </a:r>
            <a:r>
              <a:rPr lang="hi-IN" sz="2000" dirty="0"/>
              <a:t>बुद्धिरव्यक्तमेव च ।</a:t>
            </a:r>
          </a:p>
          <a:p>
            <a:pPr marL="0" indent="0">
              <a:buNone/>
            </a:pPr>
            <a:r>
              <a:rPr lang="en-US" sz="2000" dirty="0" smtClean="0"/>
              <a:t>		</a:t>
            </a:r>
            <a:r>
              <a:rPr lang="hi-IN" sz="2000" dirty="0" smtClean="0"/>
              <a:t>इन्द्रियाणि दशैकं च पञ्च चेन्द्रियगोचराः ॥</a:t>
            </a:r>
            <a:br>
              <a:rPr lang="hi-IN" sz="2000" dirty="0" smtClean="0"/>
            </a:br>
            <a:endParaRPr lang="hi-IN" sz="2000" dirty="0" smtClean="0"/>
          </a:p>
          <a:p>
            <a:r>
              <a:rPr lang="hi-IN" sz="2000" dirty="0"/>
              <a:t>भावार्थ : पाँच महाभूत, अहंकार, बुद्धि और मूल प्रकृति भी तथा दस इन्द्रियाँ, एक मन और पाँच इन्द्रियों के विषय अर्थात शब्द, स्पर्श, रूप, रस और गंध</a:t>
            </a:r>
            <a:r>
              <a:rPr lang="as-IN" sz="2000" dirty="0"/>
              <a:t>৷৷13.6৷৷</a:t>
            </a:r>
            <a:endParaRPr lang="en-IN" sz="2000" dirty="0"/>
          </a:p>
        </p:txBody>
      </p:sp>
    </p:spTree>
    <p:extLst>
      <p:ext uri="{BB962C8B-B14F-4D97-AF65-F5344CB8AC3E}">
        <p14:creationId xmlns:p14="http://schemas.microsoft.com/office/powerpoint/2010/main" val="18686531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2589212" y="2133600"/>
            <a:ext cx="8045837" cy="3777622"/>
          </a:xfrm>
        </p:spPr>
        <p:txBody>
          <a:bodyPr/>
          <a:lstStyle/>
          <a:p>
            <a:pPr marL="0" indent="0">
              <a:buNone/>
            </a:pPr>
            <a:r>
              <a:rPr lang="en-US" dirty="0" smtClean="0"/>
              <a:t>		</a:t>
            </a:r>
            <a:r>
              <a:rPr lang="hi-IN" sz="2000" dirty="0"/>
              <a:t>इति क्षेत्रं तथा ज्ञानं ज्ञेयं चोक्तं समासतः ।</a:t>
            </a:r>
          </a:p>
          <a:p>
            <a:pPr marL="457200" lvl="1" indent="0">
              <a:buNone/>
            </a:pPr>
            <a:r>
              <a:rPr lang="en-US" sz="2000" dirty="0" smtClean="0"/>
              <a:t>	</a:t>
            </a:r>
            <a:r>
              <a:rPr lang="hi-IN" sz="2000" dirty="0" smtClean="0"/>
              <a:t>मद्भक्त </a:t>
            </a:r>
            <a:r>
              <a:rPr lang="hi-IN" sz="2000" dirty="0"/>
              <a:t>एतद्विज्ञाय मद्भावायोपपद्यते </a:t>
            </a:r>
            <a:r>
              <a:rPr lang="hi-IN" sz="2000" dirty="0" smtClean="0"/>
              <a:t>॥</a:t>
            </a:r>
            <a:endParaRPr lang="en-US" sz="2000" dirty="0" smtClean="0"/>
          </a:p>
          <a:p>
            <a:pPr marL="457200" lvl="1" indent="0">
              <a:buNone/>
            </a:pPr>
            <a:endParaRPr lang="en-US" sz="2000" dirty="0" smtClean="0"/>
          </a:p>
          <a:p>
            <a:pPr marL="457200" lvl="1" indent="0" algn="just">
              <a:buNone/>
            </a:pPr>
            <a:r>
              <a:rPr lang="hi-IN" sz="2000" dirty="0"/>
              <a:t>भावार्थ : इस प्रकार क्षेत्र (श्लोक 5-6 में विकार सहित क्षेत्र का स्वरूप कहा है) तथा ज्ञान (श्लोक 7 से 11 तक ज्ञान अर्थात ज्ञान का साधन कहा है।) और जानने योग्य परमात्मा का स्वरूप (श्लोक 12 से 17 तक ज्ञेय का स्वरूप कहा है) संक्षेप में कहा गया। मेरा भक्त इसको तत्व से जानकर मेरे स्वरूप को प्राप्त होता है॥13.19॥</a:t>
            </a:r>
            <a:br>
              <a:rPr lang="hi-IN" sz="2000" dirty="0"/>
            </a:br>
            <a:endParaRPr lang="hi-IN" sz="2000" dirty="0"/>
          </a:p>
          <a:p>
            <a:pPr marL="0" indent="0">
              <a:buNone/>
            </a:pPr>
            <a:endParaRPr lang="hi-IN" sz="2000" dirty="0"/>
          </a:p>
        </p:txBody>
      </p:sp>
    </p:spTree>
    <p:extLst>
      <p:ext uri="{BB962C8B-B14F-4D97-AF65-F5344CB8AC3E}">
        <p14:creationId xmlns:p14="http://schemas.microsoft.com/office/powerpoint/2010/main" val="39313152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i-IN" sz="2400" b="1" u="sng" dirty="0">
                <a:hlinkClick r:id="rId2"/>
              </a:rPr>
              <a:t>ज्ञानसहित प्रकृति-पुरुष का विषय</a:t>
            </a:r>
            <a:r>
              <a:rPr lang="hi-IN" sz="2400" b="1" dirty="0"/>
              <a:t/>
            </a:r>
            <a:br>
              <a:rPr lang="hi-IN" sz="2400" b="1" dirty="0"/>
            </a:br>
            <a:endParaRPr lang="en-IN" sz="2400" dirty="0"/>
          </a:p>
        </p:txBody>
      </p:sp>
      <p:sp>
        <p:nvSpPr>
          <p:cNvPr id="3" name="Content Placeholder 2"/>
          <p:cNvSpPr>
            <a:spLocks noGrp="1"/>
          </p:cNvSpPr>
          <p:nvPr>
            <p:ph idx="1"/>
          </p:nvPr>
        </p:nvSpPr>
        <p:spPr>
          <a:xfrm>
            <a:off x="2589212" y="2133600"/>
            <a:ext cx="7790464" cy="3777622"/>
          </a:xfrm>
        </p:spPr>
        <p:txBody>
          <a:bodyPr/>
          <a:lstStyle/>
          <a:p>
            <a:pPr marL="0" indent="0">
              <a:buNone/>
            </a:pPr>
            <a:r>
              <a:rPr lang="hi-IN" sz="2000" dirty="0"/>
              <a:t>श्रीभगवानुवाच</a:t>
            </a:r>
          </a:p>
          <a:p>
            <a:pPr marL="0" indent="0">
              <a:buNone/>
            </a:pPr>
            <a:r>
              <a:rPr lang="en-US" sz="2000" dirty="0" smtClean="0"/>
              <a:t>		</a:t>
            </a:r>
            <a:r>
              <a:rPr lang="hi-IN" sz="2000" dirty="0" smtClean="0"/>
              <a:t>प्रकृतिं </a:t>
            </a:r>
            <a:r>
              <a:rPr lang="hi-IN" sz="2000" dirty="0"/>
              <a:t>पुरुषं चैव विद्ध्‌यनादी उभावपि ।</a:t>
            </a:r>
          </a:p>
          <a:p>
            <a:pPr marL="0" indent="0">
              <a:buNone/>
            </a:pPr>
            <a:r>
              <a:rPr lang="en-US" sz="2000" dirty="0" smtClean="0"/>
              <a:t>		</a:t>
            </a:r>
            <a:r>
              <a:rPr lang="hi-IN" sz="2000" dirty="0" smtClean="0"/>
              <a:t>विकारांश्च </a:t>
            </a:r>
            <a:r>
              <a:rPr lang="hi-IN" sz="2000" dirty="0"/>
              <a:t>गुणांश्चैव विद्धि प्रकृतिसम्भवान्‌ </a:t>
            </a:r>
            <a:r>
              <a:rPr lang="hi-IN" sz="2000" dirty="0" smtClean="0"/>
              <a:t>॥</a:t>
            </a:r>
            <a:endParaRPr lang="en-US" sz="2000" dirty="0" smtClean="0"/>
          </a:p>
          <a:p>
            <a:pPr marL="0" indent="0">
              <a:buNone/>
            </a:pPr>
            <a:endParaRPr lang="en-US" sz="2000" dirty="0" smtClean="0"/>
          </a:p>
          <a:p>
            <a:pPr marL="0" indent="0">
              <a:buNone/>
            </a:pPr>
            <a:r>
              <a:rPr lang="hi-IN" sz="2000" dirty="0"/>
              <a:t>भावार्थ : प्रकृति और पुरुष- इन दोनों को ही तू अनादि जान और राग-द्वेषादि विकारों को तथा त्रिगुणात्मक सम्पूर्ण पदार्थों को भी प्रकृति से ही उत्पन्न जान॥13.20॥</a:t>
            </a:r>
            <a:br>
              <a:rPr lang="hi-IN" sz="2000" dirty="0"/>
            </a:br>
            <a:endParaRPr lang="hi-IN" sz="2000" dirty="0"/>
          </a:p>
          <a:p>
            <a:endParaRPr lang="en-IN" dirty="0"/>
          </a:p>
        </p:txBody>
      </p:sp>
    </p:spTree>
    <p:extLst>
      <p:ext uri="{BB962C8B-B14F-4D97-AF65-F5344CB8AC3E}">
        <p14:creationId xmlns:p14="http://schemas.microsoft.com/office/powerpoint/2010/main" val="4140024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a:xfrm>
            <a:off x="2592926" y="1351005"/>
            <a:ext cx="8149216" cy="4346033"/>
          </a:xfrm>
        </p:spPr>
        <p:txBody>
          <a:bodyPr>
            <a:noAutofit/>
          </a:bodyPr>
          <a:lstStyle/>
          <a:p>
            <a:pPr marL="0" indent="0">
              <a:buNone/>
            </a:pPr>
            <a:r>
              <a:rPr lang="hi-IN" sz="2000" dirty="0"/>
              <a:t>श्रीभगवानुवाच</a:t>
            </a:r>
          </a:p>
          <a:p>
            <a:pPr marL="0" indent="0">
              <a:buNone/>
            </a:pPr>
            <a:r>
              <a:rPr lang="en-US" sz="2000" dirty="0" smtClean="0"/>
              <a:t>		</a:t>
            </a:r>
            <a:r>
              <a:rPr lang="hi-IN" sz="2000" dirty="0" smtClean="0"/>
              <a:t>कार्यकरणकर्तृत्वे </a:t>
            </a:r>
            <a:r>
              <a:rPr lang="hi-IN" sz="2000" dirty="0"/>
              <a:t>हेतुः प्रकृतिरुच्यते ।</a:t>
            </a:r>
          </a:p>
          <a:p>
            <a:pPr marL="0" indent="0">
              <a:buNone/>
            </a:pPr>
            <a:r>
              <a:rPr lang="en-US" sz="2000" dirty="0" smtClean="0"/>
              <a:t>		</a:t>
            </a:r>
            <a:r>
              <a:rPr lang="hi-IN" sz="2000" dirty="0" smtClean="0"/>
              <a:t>पुरुषः </a:t>
            </a:r>
            <a:r>
              <a:rPr lang="hi-IN" sz="2000" dirty="0"/>
              <a:t>सुखदुःखानां भोक्तृत्वे हेतुरुच्यते </a:t>
            </a:r>
            <a:r>
              <a:rPr lang="hi-IN" sz="2000" dirty="0" smtClean="0"/>
              <a:t>॥</a:t>
            </a:r>
            <a:endParaRPr lang="en-US" sz="2000" dirty="0" smtClean="0"/>
          </a:p>
          <a:p>
            <a:pPr marL="0" indent="0">
              <a:buNone/>
            </a:pPr>
            <a:endParaRPr lang="en-IN" sz="2000" dirty="0"/>
          </a:p>
          <a:p>
            <a:r>
              <a:rPr lang="hi-IN" sz="2000" dirty="0"/>
              <a:t>भावार्थ : कार्य (आकाश, वायु, अग्नि, जल और पृथ्वी तथा शब्द, स्पर्श, रूप, रस, गंध -इनका नाम 'कार्य' है) और करण (बुद्धि, अहंकार और मन तथा श्रोत्र, त्वचा, रसना, नेत्र और घ्राण एवं वाक्‌, हस्त, पाद, उपस्थ और गुदा- इन 13 का नाम 'करण' है) को उत्पन्न करने में हेतु प्रकृति कही जाती है और जीवात्मा सुख-दुःखों के भोक्तपन में अर्थात भोगने में हेतु कहा जाता है॥13.21॥</a:t>
            </a:r>
          </a:p>
          <a:p>
            <a:pPr marL="0" indent="0">
              <a:buNone/>
            </a:pPr>
            <a:r>
              <a:rPr lang="hi-IN" sz="2000" dirty="0"/>
              <a:t/>
            </a:r>
            <a:br>
              <a:rPr lang="hi-IN" sz="2000" dirty="0"/>
            </a:br>
            <a:endParaRPr lang="en-IN" sz="2000" dirty="0"/>
          </a:p>
        </p:txBody>
      </p:sp>
    </p:spTree>
    <p:extLst>
      <p:ext uri="{BB962C8B-B14F-4D97-AF65-F5344CB8AC3E}">
        <p14:creationId xmlns:p14="http://schemas.microsoft.com/office/powerpoint/2010/main" val="39277010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2405449" y="1227438"/>
            <a:ext cx="8073081" cy="4683784"/>
          </a:xfrm>
        </p:spPr>
        <p:txBody>
          <a:bodyPr/>
          <a:lstStyle/>
          <a:p>
            <a:pPr marL="0" indent="0">
              <a:buNone/>
            </a:pPr>
            <a:r>
              <a:rPr lang="en-US" dirty="0" smtClean="0"/>
              <a:t>		</a:t>
            </a:r>
            <a:r>
              <a:rPr lang="hi-IN" sz="2000" dirty="0" smtClean="0"/>
              <a:t>पुरुषः </a:t>
            </a:r>
            <a:r>
              <a:rPr lang="hi-IN" sz="2000" dirty="0"/>
              <a:t>प्रकृतिस्थो हि भुङ्‍क्ते प्रकृतिजान्गुणान्‌ ।</a:t>
            </a:r>
          </a:p>
          <a:p>
            <a:pPr marL="0" indent="0">
              <a:buNone/>
            </a:pPr>
            <a:r>
              <a:rPr lang="en-US" sz="2000" dirty="0" smtClean="0"/>
              <a:t>		</a:t>
            </a:r>
            <a:r>
              <a:rPr lang="hi-IN" sz="2000" dirty="0" smtClean="0"/>
              <a:t>कारणं </a:t>
            </a:r>
            <a:r>
              <a:rPr lang="hi-IN" sz="2000" dirty="0"/>
              <a:t>गुणसंगोऽस्य सदसद्योनिजन्मसु </a:t>
            </a:r>
            <a:r>
              <a:rPr lang="hi-IN" sz="2000" dirty="0" smtClean="0"/>
              <a:t>॥</a:t>
            </a:r>
            <a:endParaRPr lang="en-US" sz="2000" dirty="0" smtClean="0"/>
          </a:p>
          <a:p>
            <a:pPr marL="0" indent="0">
              <a:buNone/>
            </a:pPr>
            <a:endParaRPr lang="en-US" sz="2000" dirty="0"/>
          </a:p>
          <a:p>
            <a:pPr marL="0" indent="0" algn="just">
              <a:buNone/>
            </a:pPr>
            <a:r>
              <a:rPr lang="hi-IN" sz="2000" dirty="0"/>
              <a:t>भावार्थ : प्रकृति में (प्रकृति शब्द का अर्थ गीता अध्याय 7 श्लोक 14 में कही हुई भगवान की त्रिगुणमयी माया समझना चाहिए) स्थित ही पुरुष प्रकृति से उत्पन्न त्रिगुणात्मक पदार्थों को भोगता है और इन गुणों का संग ही इस जीवात्मा के अच्छी-बुरी योनियों में जन्म लेने का कारण है। (सत्त्वगुण के संग से देवयोनि में एवं रजोगुण के संग से मनुष्य योनि में और तमो गुण के संग से पशु आदि नीच योनियों में जन्म होता है।)॥13.22॥</a:t>
            </a:r>
          </a:p>
          <a:p>
            <a:endParaRPr lang="en-IN" sz="2000" dirty="0"/>
          </a:p>
        </p:txBody>
      </p:sp>
    </p:spTree>
    <p:extLst>
      <p:ext uri="{BB962C8B-B14F-4D97-AF65-F5344CB8AC3E}">
        <p14:creationId xmlns:p14="http://schemas.microsoft.com/office/powerpoint/2010/main" val="502376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2589212" y="2133600"/>
            <a:ext cx="8268258" cy="3777622"/>
          </a:xfrm>
        </p:spPr>
        <p:txBody>
          <a:bodyPr/>
          <a:lstStyle/>
          <a:p>
            <a:pPr marL="0" indent="0">
              <a:buNone/>
            </a:pPr>
            <a:r>
              <a:rPr lang="en-US" dirty="0" smtClean="0"/>
              <a:t>		</a:t>
            </a:r>
            <a:r>
              <a:rPr lang="hi-IN" sz="2000" dirty="0" smtClean="0"/>
              <a:t>उपद्रष्टानुमन्ता </a:t>
            </a:r>
            <a:r>
              <a:rPr lang="hi-IN" sz="2000" dirty="0"/>
              <a:t>च भर्ता भोक्ता महेश्वरः ।</a:t>
            </a:r>
          </a:p>
          <a:p>
            <a:pPr marL="0" indent="0">
              <a:buNone/>
            </a:pPr>
            <a:r>
              <a:rPr lang="en-US" sz="2000" dirty="0" smtClean="0"/>
              <a:t>		</a:t>
            </a:r>
            <a:r>
              <a:rPr lang="hi-IN" sz="2000" dirty="0" smtClean="0"/>
              <a:t>परमात्मेति </a:t>
            </a:r>
            <a:r>
              <a:rPr lang="hi-IN" sz="2000" dirty="0"/>
              <a:t>चाप्युक्तो देहेऽस्मिन्पुरुषः परः </a:t>
            </a:r>
            <a:r>
              <a:rPr lang="hi-IN" sz="2000" dirty="0" smtClean="0"/>
              <a:t>॥</a:t>
            </a:r>
            <a:endParaRPr lang="en-US" sz="2000" dirty="0" smtClean="0"/>
          </a:p>
          <a:p>
            <a:pPr marL="0" indent="0">
              <a:buNone/>
            </a:pPr>
            <a:endParaRPr lang="en-US" sz="2000" dirty="0"/>
          </a:p>
          <a:p>
            <a:pPr marL="0" indent="0" algn="just">
              <a:buNone/>
            </a:pPr>
            <a:r>
              <a:rPr lang="hi-IN" sz="2000" dirty="0"/>
              <a:t>भावार्थ : इस देह में स्थित यह आत्मा वास्तव में परमात्मा ही है। वह साक्षी होने से उपद्रष्टा और यथार्थ सम्मति देने वाला होने से अनुमन्ता, सबका धारण-पोषण करने वाला होने से भर्ता, जीवरूप से भोक्ता, ब्रह्मा आदि का भी स्वामी होने से महेश्वर और शुद्ध सच्चिदानन्दघन होने से परमात्मा- ऐसा कहा गया है॥13.23॥</a:t>
            </a:r>
            <a:endParaRPr lang="en-US" sz="2000" dirty="0" smtClean="0"/>
          </a:p>
          <a:p>
            <a:pPr marL="0" indent="0">
              <a:buNone/>
            </a:pPr>
            <a:r>
              <a:rPr lang="hi-IN" sz="2000" dirty="0"/>
              <a:t/>
            </a:r>
            <a:br>
              <a:rPr lang="hi-IN" sz="2000" dirty="0"/>
            </a:br>
            <a:endParaRPr lang="hi-IN" sz="2000" dirty="0"/>
          </a:p>
          <a:p>
            <a:endParaRPr lang="en-IN" dirty="0"/>
          </a:p>
        </p:txBody>
      </p:sp>
    </p:spTree>
    <p:extLst>
      <p:ext uri="{BB962C8B-B14F-4D97-AF65-F5344CB8AC3E}">
        <p14:creationId xmlns:p14="http://schemas.microsoft.com/office/powerpoint/2010/main" val="1168438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a:xfrm>
            <a:off x="2589212" y="2133600"/>
            <a:ext cx="7881080" cy="3777622"/>
          </a:xfrm>
        </p:spPr>
        <p:txBody>
          <a:bodyPr>
            <a:normAutofit/>
          </a:bodyPr>
          <a:lstStyle/>
          <a:p>
            <a:pPr marL="0" indent="0">
              <a:buNone/>
            </a:pPr>
            <a:r>
              <a:rPr lang="hi-IN" sz="2000" b="1" dirty="0" smtClean="0">
                <a:hlinkClick r:id="rId2"/>
              </a:rPr>
              <a:t>इश्वरांश </a:t>
            </a:r>
            <a:r>
              <a:rPr lang="hi-IN" sz="2000" b="1" dirty="0">
                <a:hlinkClick r:id="rId2"/>
              </a:rPr>
              <a:t>जीव, जीव तत्व के ज्ञाता और अज्ञाता</a:t>
            </a:r>
            <a:endParaRPr lang="hi-IN" sz="2000" b="1" dirty="0"/>
          </a:p>
          <a:p>
            <a:pPr marL="0" indent="0">
              <a:buNone/>
            </a:pPr>
            <a:r>
              <a:rPr lang="hi-IN" sz="2000" b="1" dirty="0"/>
              <a:t>श्रीभगवानुवाच</a:t>
            </a:r>
            <a:endParaRPr lang="hi-IN" sz="2000" dirty="0"/>
          </a:p>
          <a:p>
            <a:pPr marL="0" indent="0">
              <a:buNone/>
            </a:pPr>
            <a:r>
              <a:rPr lang="en-US" sz="2000" b="1" dirty="0" smtClean="0"/>
              <a:t>		</a:t>
            </a:r>
            <a:r>
              <a:rPr lang="hi-IN" sz="2000" b="1" dirty="0" smtClean="0"/>
              <a:t>ममैवांशो </a:t>
            </a:r>
            <a:r>
              <a:rPr lang="hi-IN" sz="2000" b="1" dirty="0"/>
              <a:t>जीवलोके जीवभूतः सनातनः ।</a:t>
            </a:r>
            <a:endParaRPr lang="hi-IN" sz="2000" dirty="0"/>
          </a:p>
          <a:p>
            <a:pPr marL="0" indent="0">
              <a:buNone/>
            </a:pPr>
            <a:r>
              <a:rPr lang="en-US" sz="2000" b="1" dirty="0" smtClean="0"/>
              <a:t>		</a:t>
            </a:r>
            <a:r>
              <a:rPr lang="hi-IN" sz="2000" b="1" dirty="0" smtClean="0"/>
              <a:t>मनः </a:t>
            </a:r>
            <a:r>
              <a:rPr lang="hi-IN" sz="2000" b="1" dirty="0"/>
              <a:t>षष्ठानीन्द्रियाणि प्रकृतिस्थानि कर्षति</a:t>
            </a:r>
            <a:r>
              <a:rPr lang="as-IN" sz="2000" b="1" dirty="0" smtClean="0"/>
              <a:t>৷৷15.7৷৷</a:t>
            </a:r>
            <a:endParaRPr lang="en-US" sz="2000" b="1" dirty="0" smtClean="0"/>
          </a:p>
          <a:p>
            <a:pPr marL="0" indent="0">
              <a:buNone/>
            </a:pPr>
            <a:endParaRPr lang="as-IN" sz="2000" dirty="0"/>
          </a:p>
          <a:p>
            <a:pPr algn="just"/>
            <a:r>
              <a:rPr lang="hi-IN" sz="2000" dirty="0"/>
              <a:t>भावार्थ : हे अर्जुन! संसार में प्रत्येक शरीर में स्थित जीवात्मा मेरा ही सनातन अंश है, जो कि मन सहित छहों इन्द्रियों के द्वारा प्रकृति के अधीन होकर कार्य करता है। (७)</a:t>
            </a:r>
            <a:endParaRPr lang="en-IN" sz="2000" dirty="0"/>
          </a:p>
        </p:txBody>
      </p:sp>
    </p:spTree>
    <p:extLst>
      <p:ext uri="{BB962C8B-B14F-4D97-AF65-F5344CB8AC3E}">
        <p14:creationId xmlns:p14="http://schemas.microsoft.com/office/powerpoint/2010/main" val="3189701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2589212" y="2133600"/>
            <a:ext cx="8087026" cy="3777622"/>
          </a:xfrm>
        </p:spPr>
        <p:txBody>
          <a:bodyPr/>
          <a:lstStyle/>
          <a:p>
            <a:pPr marL="0" indent="0">
              <a:buNone/>
            </a:pPr>
            <a:r>
              <a:rPr lang="en-US" b="1" dirty="0" smtClean="0"/>
              <a:t>		</a:t>
            </a:r>
            <a:r>
              <a:rPr lang="hi-IN" sz="2000" b="1" dirty="0" smtClean="0"/>
              <a:t>शरीरं </a:t>
            </a:r>
            <a:r>
              <a:rPr lang="hi-IN" sz="2000" b="1" dirty="0"/>
              <a:t>यदवाप्नोति यच्चाप्युत्क्रामतीश्वरः ।</a:t>
            </a:r>
            <a:endParaRPr lang="hi-IN" sz="2000" dirty="0"/>
          </a:p>
          <a:p>
            <a:pPr marL="0" indent="0">
              <a:buNone/>
            </a:pPr>
            <a:r>
              <a:rPr lang="en-US" sz="2000" b="1" dirty="0" smtClean="0"/>
              <a:t>		</a:t>
            </a:r>
            <a:r>
              <a:rPr lang="hi-IN" sz="2000" b="1" dirty="0" smtClean="0"/>
              <a:t>गृहीत्वैतानि </a:t>
            </a:r>
            <a:r>
              <a:rPr lang="hi-IN" sz="2000" b="1" dirty="0"/>
              <a:t>संयाति वायुर्गन्धानिवाशयात्‌</a:t>
            </a:r>
            <a:r>
              <a:rPr lang="as-IN" sz="2000" b="1" dirty="0" smtClean="0"/>
              <a:t>৷৷15.8৷৷</a:t>
            </a:r>
            <a:endParaRPr lang="en-US" sz="2000" b="1" dirty="0" smtClean="0"/>
          </a:p>
          <a:p>
            <a:pPr marL="0" indent="0">
              <a:buNone/>
            </a:pPr>
            <a:endParaRPr lang="en-US" sz="2000" b="1" dirty="0" smtClean="0"/>
          </a:p>
          <a:p>
            <a:pPr algn="just"/>
            <a:r>
              <a:rPr lang="hi-IN" sz="2000" dirty="0"/>
              <a:t>भावार्थ : शरीर का स्वामी जीवात्मा छहों इन्द्रियों के कार्यों को संस्कार रूप में ग्रहण करके एक शरीर का त्याग करके दूसरे शरीर में उसी प्रकार चला जाता है जिस प्रकार वायु गन्ध को एक स्थान से ग्रहण करके दूसरे स्थान में ले जाती है</a:t>
            </a:r>
            <a:r>
              <a:rPr lang="as-IN" sz="2000" dirty="0"/>
              <a:t>৷৷15.8৷৷</a:t>
            </a:r>
          </a:p>
          <a:p>
            <a:pPr marL="0" indent="0">
              <a:buNone/>
            </a:pPr>
            <a:r>
              <a:rPr lang="as-IN" dirty="0"/>
              <a:t/>
            </a:r>
            <a:br>
              <a:rPr lang="as-IN" dirty="0"/>
            </a:br>
            <a:endParaRPr lang="as-IN" dirty="0"/>
          </a:p>
          <a:p>
            <a:endParaRPr lang="en-IN" dirty="0"/>
          </a:p>
        </p:txBody>
      </p:sp>
    </p:spTree>
    <p:extLst>
      <p:ext uri="{BB962C8B-B14F-4D97-AF65-F5344CB8AC3E}">
        <p14:creationId xmlns:p14="http://schemas.microsoft.com/office/powerpoint/2010/main" val="28570121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2589212" y="2133600"/>
            <a:ext cx="7815177" cy="3777622"/>
          </a:xfrm>
        </p:spPr>
        <p:txBody>
          <a:bodyPr/>
          <a:lstStyle/>
          <a:p>
            <a:pPr marL="0" indent="0">
              <a:buNone/>
            </a:pPr>
            <a:r>
              <a:rPr lang="en-US" b="1" dirty="0" smtClean="0"/>
              <a:t>		</a:t>
            </a:r>
            <a:r>
              <a:rPr lang="hi-IN" sz="2000" b="1" dirty="0" smtClean="0"/>
              <a:t>श्रोत्रं </a:t>
            </a:r>
            <a:r>
              <a:rPr lang="hi-IN" sz="2000" b="1" dirty="0"/>
              <a:t>चक्षुः स्पर्शनं च रसनं घ्राणमेव च ।</a:t>
            </a:r>
            <a:endParaRPr lang="hi-IN" sz="2000" dirty="0"/>
          </a:p>
          <a:p>
            <a:pPr marL="0" indent="0">
              <a:buNone/>
            </a:pPr>
            <a:r>
              <a:rPr lang="en-US" sz="2000" b="1" dirty="0" smtClean="0"/>
              <a:t>		</a:t>
            </a:r>
            <a:r>
              <a:rPr lang="hi-IN" sz="2000" b="1" dirty="0" smtClean="0"/>
              <a:t>अधिष्ठाय </a:t>
            </a:r>
            <a:r>
              <a:rPr lang="hi-IN" sz="2000" b="1" dirty="0"/>
              <a:t>मनश्चायं विषयानुपसेवते</a:t>
            </a:r>
            <a:r>
              <a:rPr lang="as-IN" sz="2000" b="1" dirty="0" smtClean="0"/>
              <a:t>৷৷15.9৷৷</a:t>
            </a:r>
            <a:endParaRPr lang="en-US" sz="2000" b="1" dirty="0" smtClean="0"/>
          </a:p>
          <a:p>
            <a:endParaRPr lang="en-US" sz="2000" b="1" dirty="0" smtClean="0"/>
          </a:p>
          <a:p>
            <a:pPr marL="0" indent="0" algn="just">
              <a:buNone/>
            </a:pPr>
            <a:r>
              <a:rPr lang="hi-IN" sz="2000" dirty="0"/>
              <a:t>भावार्थ : इस प्रकार दूसरे शरीर में स्थित होकर जीवात्मा कान, आँख, त्वचा, जीभ, नाक और मन की सहायता से ही विषयों का भोग करता है</a:t>
            </a:r>
            <a:r>
              <a:rPr lang="as-IN" sz="2000" dirty="0"/>
              <a:t>৷৷15.9৷৷</a:t>
            </a:r>
          </a:p>
          <a:p>
            <a:pPr algn="just"/>
            <a:endParaRPr lang="en-IN" sz="2000" dirty="0"/>
          </a:p>
        </p:txBody>
      </p:sp>
    </p:spTree>
    <p:extLst>
      <p:ext uri="{BB962C8B-B14F-4D97-AF65-F5344CB8AC3E}">
        <p14:creationId xmlns:p14="http://schemas.microsoft.com/office/powerpoint/2010/main" val="42744201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2589212" y="2133600"/>
            <a:ext cx="8152929" cy="3777622"/>
          </a:xfrm>
        </p:spPr>
        <p:txBody>
          <a:bodyPr/>
          <a:lstStyle/>
          <a:p>
            <a:pPr marL="0" indent="0">
              <a:buNone/>
            </a:pPr>
            <a:r>
              <a:rPr lang="en-US" b="1" dirty="0" smtClean="0"/>
              <a:t>		</a:t>
            </a:r>
            <a:r>
              <a:rPr lang="hi-IN" b="1" dirty="0" smtClean="0"/>
              <a:t>उत्क्रामन्तं </a:t>
            </a:r>
            <a:r>
              <a:rPr lang="hi-IN" b="1" dirty="0"/>
              <a:t>स्थितं वापि भुञ्जानं वा गुणान्वितम्‌ ।</a:t>
            </a:r>
            <a:endParaRPr lang="hi-IN" dirty="0"/>
          </a:p>
          <a:p>
            <a:pPr marL="0" indent="0">
              <a:buNone/>
            </a:pPr>
            <a:r>
              <a:rPr lang="en-US" b="1" dirty="0" smtClean="0"/>
              <a:t>		</a:t>
            </a:r>
            <a:r>
              <a:rPr lang="hi-IN" b="1" dirty="0" smtClean="0"/>
              <a:t>विमूढा </a:t>
            </a:r>
            <a:r>
              <a:rPr lang="hi-IN" b="1" dirty="0"/>
              <a:t>नानुपश्यन्ति पश्यन्ति ज्ञानचक्षुषः</a:t>
            </a:r>
            <a:r>
              <a:rPr lang="as-IN" b="1" dirty="0"/>
              <a:t>৷৷15.10৷৷</a:t>
            </a:r>
            <a:r>
              <a:rPr lang="as-IN" dirty="0"/>
              <a:t/>
            </a:r>
            <a:br>
              <a:rPr lang="as-IN" dirty="0"/>
            </a:br>
            <a:endParaRPr lang="as-IN" dirty="0"/>
          </a:p>
          <a:p>
            <a:pPr algn="just"/>
            <a:r>
              <a:rPr lang="hi-IN" dirty="0"/>
              <a:t>भावार्थ : जीवात्मा शरीर का किस प्रकार त्याग कर सकती है, किस प्रकार शरीर में स्थित रहती है और किस प्रकार प्रकृति के गुणों के अधीन होकर विषयों का भोग करती है, मूर्ख मनुष्य कभी भी इस प्रक्रिया को नहीं देख पाते हैं केवल वही मनुष्य देख पाते हैं जिनकी आँखें ज्ञान के प्रकाश से प्रकाशित हो गयी हैं</a:t>
            </a:r>
            <a:r>
              <a:rPr lang="as-IN" dirty="0"/>
              <a:t>৷৷15.10৷৷</a:t>
            </a:r>
            <a:endParaRPr lang="en-IN" dirty="0"/>
          </a:p>
        </p:txBody>
      </p:sp>
    </p:spTree>
    <p:extLst>
      <p:ext uri="{BB962C8B-B14F-4D97-AF65-F5344CB8AC3E}">
        <p14:creationId xmlns:p14="http://schemas.microsoft.com/office/powerpoint/2010/main" val="21877808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2589212" y="2133600"/>
            <a:ext cx="7839891" cy="3777622"/>
          </a:xfrm>
        </p:spPr>
        <p:txBody>
          <a:bodyPr>
            <a:normAutofit/>
          </a:bodyPr>
          <a:lstStyle/>
          <a:p>
            <a:pPr marL="0" indent="0">
              <a:buNone/>
            </a:pPr>
            <a:r>
              <a:rPr lang="en-US" sz="2000" b="1" dirty="0"/>
              <a:t>	</a:t>
            </a:r>
            <a:r>
              <a:rPr lang="en-US" sz="2000" b="1" dirty="0" smtClean="0"/>
              <a:t>	</a:t>
            </a:r>
            <a:r>
              <a:rPr lang="hi-IN" sz="2000" b="1" dirty="0" smtClean="0"/>
              <a:t>यतन्तो </a:t>
            </a:r>
            <a:r>
              <a:rPr lang="hi-IN" sz="2000" b="1" dirty="0"/>
              <a:t>योगिनश्चैनं पश्यन्त्यात्मन्यवस्थितम्‌ ।</a:t>
            </a:r>
            <a:endParaRPr lang="hi-IN" sz="2000" dirty="0"/>
          </a:p>
          <a:p>
            <a:pPr marL="0" indent="0">
              <a:buNone/>
            </a:pPr>
            <a:r>
              <a:rPr lang="en-US" sz="2000" b="1" dirty="0" smtClean="0"/>
              <a:t>		</a:t>
            </a:r>
            <a:r>
              <a:rPr lang="hi-IN" sz="2000" b="1" dirty="0" smtClean="0"/>
              <a:t>यतन्तोऽप्यकृतात्मानो </a:t>
            </a:r>
            <a:r>
              <a:rPr lang="hi-IN" sz="2000" b="1" dirty="0"/>
              <a:t>नैनं पश्यन्त्यचेतसः</a:t>
            </a:r>
            <a:r>
              <a:rPr lang="as-IN" sz="2000" b="1" dirty="0" smtClean="0"/>
              <a:t>৷৷15.11৷৷</a:t>
            </a:r>
            <a:endParaRPr lang="en-US" sz="2000" b="1" dirty="0" smtClean="0"/>
          </a:p>
          <a:p>
            <a:pPr marL="0" indent="0">
              <a:buNone/>
            </a:pPr>
            <a:endParaRPr lang="en-US" sz="2000" b="1" dirty="0" smtClean="0"/>
          </a:p>
          <a:p>
            <a:pPr algn="just"/>
            <a:r>
              <a:rPr lang="hi-IN" sz="2000" dirty="0"/>
              <a:t>भावार्थ : योग के अभ्यास में प्रयत्नशील मनुष्य ही अपने हृदय में स्थित इस आत्मा को देख सकते हैं, किन्तु जो मनुष्य योग के अभ्यास में नहीं लगे हैं ऐसे अज्ञानी प्रयत्न करते रहने पर भी इस आत्मा को नहीं देख पाते हैं</a:t>
            </a:r>
            <a:r>
              <a:rPr lang="as-IN" sz="2000" dirty="0"/>
              <a:t>৷৷15.11৷৷</a:t>
            </a:r>
          </a:p>
          <a:p>
            <a:endParaRPr lang="en-IN" sz="2000" dirty="0"/>
          </a:p>
        </p:txBody>
      </p:sp>
    </p:spTree>
    <p:extLst>
      <p:ext uri="{BB962C8B-B14F-4D97-AF65-F5344CB8AC3E}">
        <p14:creationId xmlns:p14="http://schemas.microsoft.com/office/powerpoint/2010/main" val="419319232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48</TotalTime>
  <Words>41</Words>
  <Application>Microsoft Office PowerPoint</Application>
  <PresentationFormat>Widescreen</PresentationFormat>
  <Paragraphs>70</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Century Gothic</vt:lpstr>
      <vt:lpstr>Mangal</vt:lpstr>
      <vt:lpstr>Vrinda</vt:lpstr>
      <vt:lpstr>Wingdings 3</vt:lpstr>
      <vt:lpstr>Wisp</vt:lpstr>
      <vt:lpstr>  श्रीमद्‍भगवद्‍गीता   अथ त्रयोदशोsध्याय:  </vt:lpstr>
      <vt:lpstr>PowerPoint Presentation</vt:lpstr>
      <vt:lpstr>(5-6)</vt:lpstr>
      <vt:lpstr>PowerPoint Presentation</vt:lpstr>
      <vt:lpstr>PowerPoint Presentation</vt:lpstr>
      <vt:lpstr>ज्ञानसहित प्रकृति-पुरुष का विषय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अथ त्रयोदशोsध्याय:  </dc:title>
  <dc:creator>hp</dc:creator>
  <cp:lastModifiedBy>hp</cp:lastModifiedBy>
  <cp:revision>7</cp:revision>
  <dcterms:created xsi:type="dcterms:W3CDTF">2022-07-18T10:43:00Z</dcterms:created>
  <dcterms:modified xsi:type="dcterms:W3CDTF">2022-07-19T07:03:24Z</dcterms:modified>
</cp:coreProperties>
</file>